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8" r:id="rId2"/>
    <p:sldId id="270" r:id="rId3"/>
    <p:sldId id="272" r:id="rId4"/>
    <p:sldId id="274" r:id="rId5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em CHLAL" initials="MC" lastIdx="1" clrIdx="0">
    <p:extLst>
      <p:ext uri="{19B8F6BF-5375-455C-9EA6-DF929625EA0E}">
        <p15:presenceInfo xmlns:p15="http://schemas.microsoft.com/office/powerpoint/2012/main" userId="S-1-5-21-661300504-713119791-2443778557-26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17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D7E04-DF1D-4482-873F-AF44BF184BEC}" type="datetimeFigureOut">
              <a:rPr lang="fr-FR" smtClean="0"/>
              <a:pPr/>
              <a:t>18/03/2020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354FE-9CE5-43A6-B701-AE9642D9587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445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C437-07FD-41F9-99CE-932DCD1B63A1}" type="slidenum">
              <a:rPr lang="fr-FR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499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C437-07FD-41F9-99CE-932DCD1B63A1}" type="slidenum">
              <a:rPr lang="fr-FR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954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C437-07FD-41F9-99CE-932DCD1B63A1}" type="slidenum">
              <a:rPr lang="fr-FR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198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C437-07FD-41F9-99CE-932DCD1B63A1}" type="slidenum">
              <a:rPr lang="fr-FR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>
              <a:alpha val="4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AA2D34"/>
          </a:solidFill>
          <a:ln>
            <a:solidFill>
              <a:srgbClr val="AA2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80DEBE0-14AD-4F65-8423-16DBCB3D43C7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à coins arrondis 9"/>
          <p:cNvSpPr/>
          <p:nvPr userDrawn="1"/>
        </p:nvSpPr>
        <p:spPr>
          <a:xfrm>
            <a:off x="842832" y="2618509"/>
            <a:ext cx="10609119" cy="112220"/>
          </a:xfrm>
          <a:prstGeom prst="roundRect">
            <a:avLst/>
          </a:prstGeom>
          <a:solidFill>
            <a:srgbClr val="AA2D34"/>
          </a:solidFill>
          <a:ln>
            <a:solidFill>
              <a:srgbClr val="AA2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Rectangle à coins arrondis 10"/>
          <p:cNvSpPr/>
          <p:nvPr userDrawn="1"/>
        </p:nvSpPr>
        <p:spPr>
          <a:xfrm>
            <a:off x="842832" y="2815936"/>
            <a:ext cx="10609119" cy="112220"/>
          </a:xfrm>
          <a:prstGeom prst="roundRect">
            <a:avLst/>
          </a:prstGeom>
          <a:solidFill>
            <a:srgbClr val="AA2D34"/>
          </a:solidFill>
          <a:ln>
            <a:solidFill>
              <a:srgbClr val="AA2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03" b="22731"/>
          <a:stretch/>
        </p:blipFill>
        <p:spPr>
          <a:xfrm>
            <a:off x="3113985" y="124223"/>
            <a:ext cx="5707898" cy="233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54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0151C13-84D4-404E-A910-7C47D156C932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2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32B03563-1E9D-4D2C-A0BA-1258C04BD80B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4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99D18E20-8858-42EB-A334-FD8B2A9DE7EB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86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3C639555-CCDB-466E-9BC2-E9BBFD6E813F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19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5D379832-AD60-4BE5-8DED-FB7AE9E45AC4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07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74AABEF7-16F7-4B1D-A5D3-FF0D13AA5E2D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0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50A03675-BEDA-4570-9287-0DC62E6D4A4D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35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62FAFA85-8359-4FF7-A511-C3B42483C680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9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 defTabSz="457200"/>
            <a:fld id="{FFFF1FEE-21A8-4CA0-9D04-F1776F434915}" type="datetime1">
              <a:rPr lang="en-US" smtClean="0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637052"/>
                </a:solidFill>
              </a:rPr>
              <a:pPr defTabSz="457200"/>
              <a:t>‹#›</a:t>
            </a:fld>
            <a:endParaRPr lang="en-US" dirty="0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06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0B28E929-13DB-48D3-9256-C746EF6E46C1}" type="datetime1">
              <a:rPr lang="en-US">
                <a:solidFill>
                  <a:srgbClr val="000000"/>
                </a:solidFill>
              </a:rPr>
              <a:pPr defTabSz="457200"/>
              <a:t>3/18/2020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D57F1E4F-1CFF-5643-939E-217C01CDF565}" type="slidenum">
              <a:rPr lang="en-US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7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>
              <a:alpha val="4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 cap="all" baseline="0">
                <a:solidFill>
                  <a:srgbClr val="FFFFFF"/>
                </a:solidFill>
              </a:defRPr>
            </a:lvl1pPr>
          </a:lstStyle>
          <a:p>
            <a:pPr defTabSz="457200"/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20" t="35638" r="41324" b="42142"/>
          <a:stretch/>
        </p:blipFill>
        <p:spPr>
          <a:xfrm>
            <a:off x="11298384" y="5496305"/>
            <a:ext cx="893618" cy="90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46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87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Book Antiqua" panose="02040602050305030304" pitchFamily="18" charset="0"/>
              </a:rPr>
              <a:t>Axe 4 : Institutions et organismes qui interviennent dans le domaine des Droits de l’Homme et des libertés publiques</a:t>
            </a:r>
            <a:endParaRPr lang="fr-FR" sz="32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459245"/>
              </p:ext>
            </p:extLst>
          </p:nvPr>
        </p:nvGraphicFramePr>
        <p:xfrm>
          <a:off x="918898" y="2145771"/>
          <a:ext cx="10371138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Book Antiqua" panose="02040602050305030304" pitchFamily="18" charset="0"/>
                        </a:rPr>
                        <a:t>L’école</a:t>
                      </a:r>
                      <a:endParaRPr lang="fr-FR" dirty="0"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L’école en tant que service public a pour première mission </a:t>
                      </a:r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de contribuer à former des individus autonomes et des citoyens responsables capables de comprendre et de faire leurs les valeurs fondatrices de la nation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, indispensables pour vivre ensemble, et de faire des choix éthiques. </a:t>
                      </a:r>
                    </a:p>
                    <a:p>
                      <a:pPr algn="just"/>
                      <a:endParaRPr lang="fr-FR" sz="1800" kern="1200" dirty="0" smtClean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Les droits humains et la paix sont des questions de valeurs, d'attitudes, de comportements et </a:t>
                      </a:r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l'école qui est au cœur de la société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, qu'elle soit formelle ou non est l'institution la plus apte à élever dans l'esprit des hommes les défenses de la paix, de promouvoir le respect des droits de l'homme, la démocratie, la justice et la paix par l'éducation</a:t>
                      </a:r>
                      <a:endParaRPr lang="fr-FR" dirty="0"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>
            <a:off x="783771" y="1326816"/>
            <a:ext cx="100210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104467" y="6492875"/>
            <a:ext cx="1145617" cy="365125"/>
          </a:xfrm>
        </p:spPr>
        <p:txBody>
          <a:bodyPr/>
          <a:lstStyle/>
          <a:p>
            <a:fld id="{D57F1E4F-1CFF-5643-939E-217C01CDF565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59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87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Book Antiqua" panose="02040602050305030304" pitchFamily="18" charset="0"/>
              </a:rPr>
              <a:t>Axe 4 : Institutions et organismes qui interviennent dans le domaine des Droits de l’Homme et des libertés publiques</a:t>
            </a:r>
            <a:endParaRPr lang="fr-FR" sz="32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569393"/>
              </p:ext>
            </p:extLst>
          </p:nvPr>
        </p:nvGraphicFramePr>
        <p:xfrm>
          <a:off x="656432" y="1976438"/>
          <a:ext cx="10499248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Book Antiqua" panose="02040602050305030304" pitchFamily="18" charset="0"/>
                        </a:rPr>
                        <a:t>Les</a:t>
                      </a:r>
                      <a:r>
                        <a:rPr lang="fr-FR" baseline="0" dirty="0" smtClean="0">
                          <a:latin typeface="Book Antiqua" panose="02040602050305030304" pitchFamily="18" charset="0"/>
                        </a:rPr>
                        <a:t> médias</a:t>
                      </a:r>
                      <a:endParaRPr lang="fr-FR" dirty="0">
                        <a:latin typeface="Book Antiqua" panose="02040602050305030304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Les médias imprè­gnent et for­ment en effet la culture d’une société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 et la men­ta­lité de ses mem­bres. Ils peu­vent pro­mou­voir une véri­ta­ble "culture des droits de l’Homme" ou au contraire une culture sapant les bases des droits fon­da­men­taux, dif­fu­ser des pré­ju­gés ou au contraire les dis­siper;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dirty="0" smtClean="0">
                        <a:latin typeface="Book Antiqua" panose="02040602050305030304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b="1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La qua­lité et l’hon­nê­teté du tra­vail des jour­na­lis­tes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 ont ainsi une influence directe sur les mem­bres de la société, car chaque per­sonne est expo­sée aux médias par le biais de la presse écrite et online, de la télé­vi­sion, de la radio, des blogs ou des réseaux sociaux;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sz="1800" kern="1200" dirty="0" smtClean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La couverture des droits de l’homme est de plus en plus courante dans les médias. Ceci engendre plusieurs impacts et positifs, mais connaît aussi plusieurs obstacles et défi.</a:t>
                      </a:r>
                      <a:r>
                        <a:rPr lang="fr-F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fr-FR" sz="1800" kern="1200" dirty="0" smtClean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>
            <a:off x="783771" y="1326816"/>
            <a:ext cx="100210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104467" y="6492875"/>
            <a:ext cx="1145617" cy="365125"/>
          </a:xfrm>
        </p:spPr>
        <p:txBody>
          <a:bodyPr/>
          <a:lstStyle/>
          <a:p>
            <a:fld id="{D57F1E4F-1CFF-5643-939E-217C01CDF565}" type="slidenum">
              <a:rPr lang="en-US">
                <a:solidFill>
                  <a:srgbClr val="000000"/>
                </a:solidFill>
              </a:rPr>
              <a:pPr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77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87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Book Antiqua" panose="02040602050305030304" pitchFamily="18" charset="0"/>
              </a:rPr>
              <a:t>Axe 4 : Institutions et organismes qui interviennent dans le domaine des Droits de l’Homme et des libertés publiques</a:t>
            </a:r>
            <a:endParaRPr lang="fr-FR" sz="32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697956"/>
              </p:ext>
            </p:extLst>
          </p:nvPr>
        </p:nvGraphicFramePr>
        <p:xfrm>
          <a:off x="470164" y="2459038"/>
          <a:ext cx="10578835" cy="1858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8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2033"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Les ONG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6929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de nombreuses organisations se consacrent à protéger les droits de l’Homme et à mettre fin aux violations de ces droits.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les organisations des droits de l’Homme sont plus efficaces quand leurs demandes de réforme sont largement soutenues par l’opinion.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" name="Connecteur droit 3"/>
          <p:cNvCxnSpPr/>
          <p:nvPr/>
        </p:nvCxnSpPr>
        <p:spPr>
          <a:xfrm>
            <a:off x="783771" y="1326816"/>
            <a:ext cx="100210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104467" y="6492875"/>
            <a:ext cx="1145617" cy="365125"/>
          </a:xfrm>
        </p:spPr>
        <p:txBody>
          <a:bodyPr/>
          <a:lstStyle/>
          <a:p>
            <a:fld id="{D57F1E4F-1CFF-5643-939E-217C01CDF565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0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01870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Book Antiqua" panose="02040602050305030304" pitchFamily="18" charset="0"/>
              </a:rPr>
              <a:t>Axe 4 : Institutions et organismes qui interviennent dans le domaine des Droits de l’Homme et des libertés publiques</a:t>
            </a:r>
            <a:endParaRPr lang="fr-FR" sz="3200" dirty="0">
              <a:latin typeface="Book Antiqua" panose="02040602050305030304" pitchFamily="18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783771" y="1326816"/>
            <a:ext cx="100210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104467" y="6492875"/>
            <a:ext cx="1145617" cy="365125"/>
          </a:xfrm>
        </p:spPr>
        <p:txBody>
          <a:bodyPr/>
          <a:lstStyle/>
          <a:p>
            <a:fld id="{D57F1E4F-1CFF-5643-939E-217C01CDF565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137148"/>
              </p:ext>
            </p:extLst>
          </p:nvPr>
        </p:nvGraphicFramePr>
        <p:xfrm>
          <a:off x="783771" y="1727730"/>
          <a:ext cx="10499248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La société civile</a:t>
                      </a:r>
                      <a:endParaRPr lang="fr-FR" sz="1600" b="1" kern="1200" dirty="0">
                        <a:solidFill>
                          <a:schemeClr val="lt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De nombreuses organisations se consacrent à protéger les droits de l’Homme et à mettre fin aux violations de ces droits.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Les organisations des droits de l’Homme sont plus efficaces quand leurs demandes de réforme sont largement soutenues par l’opinion publique.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Le </a:t>
                      </a:r>
                      <a:r>
                        <a:rPr lang="fr-FR" sz="1600" b="1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rôle de la société civile 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dans la promotion des droits humains prend une valeur fondamentale car à terme il s’agit de former un citoyen suffisamment armé pour faire valoir ses droits,</a:t>
                      </a:r>
                      <a:r>
                        <a:rPr lang="fr-FR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essentiellement</a:t>
                      </a: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 termes de force de proposition de nouvelles valeurs sociales qui respectent la dignité de l’homme, son intégrité physique, ses libertés, ses responsabilités car chaque droit implique son corollaire : un devoir ;</a:t>
                      </a:r>
                      <a:endParaRPr lang="fr-FR" sz="16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 termes de force de changement par la mobilisation des populations ;</a:t>
                      </a:r>
                      <a:endParaRPr lang="fr-FR" sz="16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 termes de force de production d’idées avec l’appui des experts et les chercheurs ;</a:t>
                      </a:r>
                      <a:endParaRPr lang="fr-FR" sz="16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 termes de force de catalyse de nouvelles pratiques sur le terrain qui confère à son travail de contrôle une assise sociale, une force et une légitimité.</a:t>
                      </a:r>
                      <a:endParaRPr lang="fr-FR" sz="1600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fr-FR" sz="1600" kern="1200" dirty="0" smtClean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0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étrospectiv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302</Words>
  <Application>Microsoft Office PowerPoint</Application>
  <PresentationFormat>Widescreen</PresentationFormat>
  <Paragraphs>33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Wingdings</vt:lpstr>
      <vt:lpstr>Rétrospective</vt:lpstr>
      <vt:lpstr>Axe 4 : Institutions et organismes qui interviennent dans le domaine des Droits de l’Homme et des libertés publiques</vt:lpstr>
      <vt:lpstr>Axe 4 : Institutions et organismes qui interviennent dans le domaine des Droits de l’Homme et des libertés publiques</vt:lpstr>
      <vt:lpstr>Axe 4 : Institutions et organismes qui interviennent dans le domaine des Droits de l’Homme et des libertés publiques</vt:lpstr>
      <vt:lpstr>Axe 4 : Institutions et organismes qui interviennent dans le domaine des Droits de l’Homme et des libertés publiques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Maryem CHLAL</dc:creator>
  <cp:lastModifiedBy>Toufik Rahmouni</cp:lastModifiedBy>
  <cp:revision>117</cp:revision>
  <cp:lastPrinted>2020-02-20T15:50:48Z</cp:lastPrinted>
  <dcterms:created xsi:type="dcterms:W3CDTF">2020-02-20T09:48:45Z</dcterms:created>
  <dcterms:modified xsi:type="dcterms:W3CDTF">2020-03-18T13:07:57Z</dcterms:modified>
</cp:coreProperties>
</file>